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lvl1pPr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1pPr>
    <a:lvl2pPr indent="228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2pPr>
    <a:lvl3pPr indent="457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3pPr>
    <a:lvl4pPr indent="685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4pPr>
    <a:lvl5pPr indent="9144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5pPr>
    <a:lvl6pPr indent="11430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6pPr>
    <a:lvl7pPr indent="13716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7pPr>
    <a:lvl8pPr indent="16002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8pPr>
    <a:lvl9pPr indent="1828800" algn="ctr" defTabSz="584200">
      <a:defRPr sz="2400">
        <a:solidFill>
          <a:srgbClr val="414141"/>
        </a:solidFill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0564E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C7C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A8C3DF"/>
              </a:solidFill>
              <a:prstDash val="solid"/>
              <a:miter lim="400000"/>
            </a:ln>
          </a:left>
          <a:right>
            <a:ln w="12700" cap="flat">
              <a:solidFill>
                <a:srgbClr val="A8C3DF"/>
              </a:solidFill>
              <a:prstDash val="solid"/>
              <a:miter lim="400000"/>
            </a:ln>
          </a:right>
          <a:top>
            <a:ln w="12700" cap="flat">
              <a:solidFill>
                <a:srgbClr val="A8C3DF"/>
              </a:solidFill>
              <a:prstDash val="solid"/>
              <a:miter lim="400000"/>
            </a:ln>
          </a:top>
          <a:bottom>
            <a:ln w="12700" cap="flat">
              <a:solidFill>
                <a:srgbClr val="A8C3DF"/>
              </a:solidFill>
              <a:prstDash val="solid"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solidFill>
                <a:srgbClr val="A8C3D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C3DF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14975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8C3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9639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5" name="Shape 4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/>
        </p:nvSpPr>
        <p:spPr>
          <a:xfrm>
            <a:off x="508000" y="659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8" name="Shape 8"/>
          <p:cNvSpPr/>
          <p:nvPr/>
        </p:nvSpPr>
        <p:spPr>
          <a:xfrm>
            <a:off x="508000" y="408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9" name="Shape 9"/>
          <p:cNvSpPr/>
          <p:nvPr/>
        </p:nvSpPr>
        <p:spPr>
          <a:xfrm rot="16200000">
            <a:off x="7172923" y="53476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1" name="Shape 11"/>
          <p:cNvSpPr/>
          <p:nvPr>
            <p:ph type="body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body" idx="1"/>
          </p:nvPr>
        </p:nvSpPr>
        <p:spPr>
          <a:xfrm>
            <a:off x="647700" y="7975600"/>
            <a:ext cx="117094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>
                <a:solidFill>
                  <a:srgbClr val="414141"/>
                </a:solidFill>
              </a:defRPr>
            </a:lvl1pPr>
            <a:lvl2pPr marL="0" indent="228600"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>
                <a:solidFill>
                  <a:srgbClr val="414141"/>
                </a:solidFill>
              </a:defRPr>
            </a:lvl2pPr>
            <a:lvl3pPr marL="0" indent="457200"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>
                <a:solidFill>
                  <a:srgbClr val="414141"/>
                </a:solidFill>
              </a:defRPr>
            </a:lvl3pPr>
            <a:lvl4pPr marL="0" indent="685800"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>
                <a:solidFill>
                  <a:srgbClr val="414141"/>
                </a:solidFill>
              </a:defRPr>
            </a:lvl4pPr>
            <a:lvl5pPr marL="0" indent="914400" algn="ctr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>
                <a:solidFill>
                  <a:srgbClr val="414141"/>
                </a:solidFill>
              </a:defRPr>
            </a:lvl5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Body Level One</a:t>
            </a:r>
            <a:endParaRPr i="1" sz="2400">
              <a:solidFill>
                <a:srgbClr val="414141"/>
              </a:solidFill>
            </a:endParaRPr>
          </a:p>
          <a:p>
            <a:pPr lvl="1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Body Level Two</a:t>
            </a:r>
            <a:endParaRPr i="1" sz="2400">
              <a:solidFill>
                <a:srgbClr val="414141"/>
              </a:solidFill>
            </a:endParaRPr>
          </a:p>
          <a:p>
            <a:pPr lvl="2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Body Level Three</a:t>
            </a:r>
            <a:endParaRPr i="1" sz="2400">
              <a:solidFill>
                <a:srgbClr val="414141"/>
              </a:solidFill>
            </a:endParaRPr>
          </a:p>
          <a:p>
            <a:pPr lvl="3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Body Level Four</a:t>
            </a:r>
            <a:endParaRPr i="1" sz="2400">
              <a:solidFill>
                <a:srgbClr val="414141"/>
              </a:solidFill>
            </a:endParaRPr>
          </a:p>
          <a:p>
            <a:pPr lvl="4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Body Level Five</a:t>
            </a: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08000" y="6425902"/>
            <a:ext cx="11988800" cy="1511599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508000" y="9131300"/>
            <a:ext cx="11999453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508000" y="6629400"/>
            <a:ext cx="12000019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/>
        </p:nvSpPr>
        <p:spPr>
          <a:xfrm rot="16200000">
            <a:off x="7172923" y="7874934"/>
            <a:ext cx="164275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508000" y="4876800"/>
            <a:ext cx="567637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508000" y="2768600"/>
            <a:ext cx="5676316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>
              <a:defRPr sz="5600"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One</a:t>
            </a:r>
            <a:endParaRPr sz="24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Two</a:t>
            </a:r>
            <a:endParaRPr sz="24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Three</a:t>
            </a:r>
            <a:endParaRPr sz="24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Four</a:t>
            </a:r>
            <a:endParaRPr sz="24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314975"/>
                </a:solidFill>
              </a:rP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14141"/>
                </a:solidFill>
              </a:defRPr>
            </a:lvl1pPr>
            <a:lvl2pPr>
              <a:defRPr>
                <a:solidFill>
                  <a:srgbClr val="414141"/>
                </a:solidFill>
              </a:defRPr>
            </a:lvl2pPr>
            <a:lvl3pPr>
              <a:defRPr>
                <a:solidFill>
                  <a:srgbClr val="414141"/>
                </a:solidFill>
              </a:defRPr>
            </a:lvl3pPr>
            <a:lvl4pPr>
              <a:defRPr>
                <a:solidFill>
                  <a:srgbClr val="414141"/>
                </a:solidFill>
              </a:defRPr>
            </a:lvl4pPr>
            <a:lvl5pPr>
              <a:defRPr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D93E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Title Text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</a:defRPr>
            </a:lvl1pPr>
            <a:lvl2pPr marL="7874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</a:defRPr>
            </a:lvl2pPr>
            <a:lvl3pPr marL="11811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</a:defRPr>
            </a:lvl3pPr>
            <a:lvl4pPr marL="15748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</a:defRPr>
            </a:lvl4pPr>
            <a:lvl5pPr marL="1968500" indent="-393700">
              <a:spcBef>
                <a:spcPts val="1800"/>
              </a:spcBef>
              <a:buSzPct val="65000"/>
              <a:defRPr sz="3000"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One</a:t>
            </a:r>
            <a:endParaRPr sz="30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Two</a:t>
            </a:r>
            <a:endParaRPr sz="30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Three</a:t>
            </a:r>
            <a:endParaRPr sz="30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Four</a:t>
            </a:r>
            <a:endParaRPr sz="30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14141"/>
                </a:solidFill>
              </a:defRPr>
            </a:lvl1pPr>
            <a:lvl2pPr>
              <a:defRPr>
                <a:solidFill>
                  <a:srgbClr val="414141"/>
                </a:solidFill>
              </a:defRPr>
            </a:lvl2pPr>
            <a:lvl3pPr>
              <a:defRPr>
                <a:solidFill>
                  <a:srgbClr val="414141"/>
                </a:solidFill>
              </a:defRPr>
            </a:lvl3pPr>
            <a:lvl4pPr>
              <a:defRPr>
                <a:solidFill>
                  <a:srgbClr val="414141"/>
                </a:solidFill>
              </a:defRPr>
            </a:lvl4pPr>
            <a:lvl5pPr>
              <a:defRPr>
                <a:solidFill>
                  <a:srgbClr val="414141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One</a:t>
            </a:r>
            <a:endParaRPr sz="3600">
              <a:solidFill>
                <a:srgbClr val="414141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Two</a:t>
            </a:r>
            <a:endParaRPr sz="3600">
              <a:solidFill>
                <a:srgbClr val="414141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Three</a:t>
            </a:r>
            <a:endParaRPr sz="3600">
              <a:solidFill>
                <a:srgbClr val="414141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Four</a:t>
            </a:r>
            <a:endParaRPr sz="3600">
              <a:solidFill>
                <a:srgbClr val="414141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314975"/>
                </a:solidFill>
              </a:rP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 advClick="1"/>
  <p:txStyles>
    <p:titleStyle>
      <a:lvl1pPr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1pPr>
      <a:lvl2pPr indent="2286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2pPr>
      <a:lvl3pPr indent="4572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3pPr>
      <a:lvl4pPr indent="6858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4pPr>
      <a:lvl5pPr indent="9144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5pPr>
      <a:lvl6pPr indent="11430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6pPr>
      <a:lvl7pPr indent="13716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7pPr>
      <a:lvl8pPr indent="16002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8pPr>
      <a:lvl9pPr indent="1828800" defTabSz="584200">
        <a:lnSpc>
          <a:spcPct val="90000"/>
        </a:lnSpc>
        <a:spcBef>
          <a:spcPts val="1600"/>
        </a:spcBef>
        <a:defRPr sz="7000">
          <a:solidFill>
            <a:srgbClr val="314975"/>
          </a:solidFill>
          <a:latin typeface="+mj-lt"/>
          <a:ea typeface="+mj-ea"/>
          <a:cs typeface="+mj-cs"/>
          <a:sym typeface="Arial"/>
        </a:defRPr>
      </a:lvl9pPr>
    </p:titleStyle>
    <p:bodyStyle>
      <a:lvl1pPr marL="4699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1pPr>
      <a:lvl2pPr marL="9398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2pPr>
      <a:lvl3pPr marL="14097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3pPr>
      <a:lvl4pPr marL="18796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4pPr>
      <a:lvl5pPr marL="23495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5pPr>
      <a:lvl6pPr marL="28194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6pPr>
      <a:lvl7pPr marL="32893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7pPr>
      <a:lvl8pPr marL="37592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8pPr>
      <a:lvl9pPr marL="4229100" indent="-469900" defTabSz="584200">
        <a:spcBef>
          <a:spcPts val="2400"/>
        </a:spcBef>
        <a:buClr>
          <a:srgbClr val="929292"/>
        </a:buClr>
        <a:buSzPct val="60000"/>
        <a:buFont typeface="Zapf Dingbats"/>
        <a:buChar char="❖"/>
        <a:defRPr sz="3600">
          <a:latin typeface="+mj-lt"/>
          <a:ea typeface="+mj-ea"/>
          <a:cs typeface="+mj-cs"/>
          <a:sym typeface="Arial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508000" y="3505200"/>
            <a:ext cx="7200900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>
              <a:lnSpc>
                <a:spcPct val="110000"/>
              </a:lnSpc>
              <a:defRPr i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2400">
                <a:solidFill>
                  <a:srgbClr val="414141"/>
                </a:solidFill>
              </a:rPr>
              <a:t>Thực hành cơ sở dữ liệu - HEDSPI K57</a:t>
            </a:r>
          </a:p>
        </p:txBody>
      </p:sp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Mua bán sách online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Ngô Văn Thịnh</a:t>
            </a:r>
            <a:endParaRPr sz="2400">
              <a:solidFill>
                <a:srgbClr val="414141"/>
              </a:solidFill>
            </a:endParaRPr>
          </a:p>
          <a:p>
            <a:pPr lvl="0" marL="228600" indent="-2286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Trần Bảo Huy</a:t>
            </a:r>
            <a:endParaRPr sz="2400">
              <a:solidFill>
                <a:srgbClr val="414141"/>
              </a:solidFill>
            </a:endParaRPr>
          </a:p>
          <a:p>
            <a:pPr lvl="0" marL="228600" indent="-2286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Đặng Mỹ Linh</a:t>
            </a:r>
            <a:endParaRPr sz="2400">
              <a:solidFill>
                <a:srgbClr val="414141"/>
              </a:solidFill>
            </a:endParaRPr>
          </a:p>
          <a:p>
            <a:pPr lvl="0" marL="228600" indent="-228600"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Đồng Xuân Mạnh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5"/>
          <p:cNvGrpSpPr/>
          <p:nvPr/>
        </p:nvGrpSpPr>
        <p:grpSpPr>
          <a:xfrm>
            <a:off x="6692900" y="2565399"/>
            <a:ext cx="5842000" cy="6680201"/>
            <a:chOff x="-127000" y="-88900"/>
            <a:chExt cx="5842000" cy="6680200"/>
          </a:xfrm>
        </p:grpSpPr>
        <p:pic>
          <p:nvPicPr>
            <p:cNvPr id="114" name="cus-acc.png"/>
            <p:cNvPicPr/>
            <p:nvPr/>
          </p:nvPicPr>
          <p:blipFill>
            <a:blip r:embed="rId2">
              <a:extLst/>
            </a:blip>
            <a:srcRect l="2880" t="9751" r="57423" b="4721"/>
            <a:stretch>
              <a:fillRect/>
            </a:stretch>
          </p:blipFill>
          <p:spPr>
            <a:xfrm>
              <a:off x="0" y="0"/>
              <a:ext cx="5588000" cy="6350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842000" cy="6680200"/>
            </a:xfrm>
            <a:prstGeom prst="rect">
              <a:avLst/>
            </a:prstGeom>
            <a:effectLst/>
          </p:spPr>
        </p:pic>
      </p:grpSp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D93E2B"/>
                </a:solidFill>
              </a:rPr>
              <a:t>Trang quản lý tài khoản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391583" indent="-391583"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Menu bên trái giúp người dùng xem và quản lý thông tin</a:t>
            </a:r>
            <a:endParaRPr sz="3000">
              <a:solidFill>
                <a:srgbClr val="414141"/>
              </a:solidFill>
            </a:endParaRPr>
          </a:p>
          <a:p>
            <a:pPr lvl="0" marL="391583" indent="-391583">
              <a:buClrTx/>
              <a:buSzPct val="75000"/>
              <a:buFontTx/>
              <a:buChar char="•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414141"/>
                </a:solidFill>
              </a:rPr>
              <a:t>Bên phải là nội dung chính chứa thông tin tài khoản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8731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cus-order.png"/>
          <p:cNvPicPr/>
          <p:nvPr/>
        </p:nvPicPr>
        <p:blipFill>
          <a:blip r:embed="rId2">
            <a:extLst/>
          </a:blip>
          <a:srcRect l="25222" t="0" r="35408" b="0"/>
          <a:stretch>
            <a:fillRect/>
          </a:stretch>
        </p:blipFill>
        <p:spPr>
          <a:xfrm>
            <a:off x="558799" y="1059007"/>
            <a:ext cx="5588001" cy="671933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120" name="Capture.png"/>
          <p:cNvPicPr/>
          <p:nvPr/>
        </p:nvPicPr>
        <p:blipFill>
          <a:blip r:embed="rId3">
            <a:extLst/>
          </a:blip>
          <a:srcRect l="22772" t="0" r="4499" b="0"/>
          <a:stretch>
            <a:fillRect/>
          </a:stretch>
        </p:blipFill>
        <p:spPr>
          <a:xfrm>
            <a:off x="6856319" y="4670651"/>
            <a:ext cx="5697060" cy="42291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  <p:pic>
        <p:nvPicPr>
          <p:cNvPr id="121" name="book_detail.png"/>
          <p:cNvPicPr/>
          <p:nvPr/>
        </p:nvPicPr>
        <p:blipFill>
          <a:blip r:embed="rId4">
            <a:extLst/>
          </a:blip>
          <a:srcRect l="8441" t="0" r="8441" b="0"/>
          <a:stretch>
            <a:fillRect/>
          </a:stretch>
        </p:blipFill>
        <p:spPr>
          <a:xfrm>
            <a:off x="6860562" y="609600"/>
            <a:ext cx="5499101" cy="35306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314975"/>
                </a:solidFill>
              </a:rPr>
              <a:t>II. Người quản trị (admin)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0" indent="0">
              <a:buSzTx/>
              <a:buNone/>
              <a:defRPr sz="1800"/>
            </a:pPr>
            <a:r>
              <a:rPr sz="3600"/>
              <a:t>Người dùng có thể thực hiện các chức năng sau trên trang web: </a:t>
            </a:r>
            <a:endParaRPr sz="3600"/>
          </a:p>
          <a:p>
            <a:pPr lvl="0">
              <a:buClrTx/>
              <a:buSzPct val="75000"/>
              <a:buFontTx/>
              <a:buChar char="•"/>
              <a:defRPr sz="1800"/>
            </a:pPr>
            <a:r>
              <a:rPr sz="3600"/>
              <a:t>Quản lý thông tin về sách </a:t>
            </a:r>
            <a:endParaRPr sz="3600"/>
          </a:p>
          <a:p>
            <a:pPr lvl="0">
              <a:buClrTx/>
              <a:buSzPct val="75000"/>
              <a:buFontTx/>
              <a:buChar char="•"/>
              <a:defRPr sz="1800"/>
            </a:pPr>
            <a:r>
              <a:rPr sz="3600"/>
              <a:t>Quản lý thông tin tài khoản</a:t>
            </a:r>
            <a:endParaRPr sz="3600"/>
          </a:p>
          <a:p>
            <a:pPr lvl="0">
              <a:buClrTx/>
              <a:buSzPct val="75000"/>
              <a:buFontTx/>
              <a:buChar char="•"/>
              <a:defRPr sz="1800"/>
            </a:pPr>
            <a:r>
              <a:rPr sz="3600"/>
              <a:t>Quản lý thông tin giao dịch của khách hàng</a:t>
            </a:r>
            <a:endParaRPr sz="3600"/>
          </a:p>
          <a:p>
            <a:pPr lvl="0">
              <a:buClrTx/>
              <a:buSzPct val="75000"/>
              <a:buFontTx/>
              <a:buChar char="•"/>
              <a:defRPr sz="1800"/>
            </a:pPr>
            <a:r>
              <a:rPr sz="3600"/>
              <a:t>Quản lý thông tin về trang web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8731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ad-order.png"/>
          <p:cNvPicPr/>
          <p:nvPr/>
        </p:nvPicPr>
        <p:blipFill>
          <a:blip r:embed="rId2">
            <a:extLst/>
          </a:blip>
          <a:srcRect l="19407" t="0" r="3765" b="0"/>
          <a:stretch>
            <a:fillRect/>
          </a:stretch>
        </p:blipFill>
        <p:spPr>
          <a:xfrm>
            <a:off x="461367" y="256733"/>
            <a:ext cx="12081959" cy="7794279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/>
          <p:nvPr/>
        </p:nvSpPr>
        <p:spPr>
          <a:xfrm>
            <a:off x="4978197" y="1476626"/>
            <a:ext cx="4767065" cy="635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Điền vào đây để tìm kiếm</a:t>
            </a:r>
          </a:p>
        </p:txBody>
      </p:sp>
      <p:sp>
        <p:nvSpPr>
          <p:cNvPr id="128" name="Shape 128"/>
          <p:cNvSpPr/>
          <p:nvPr/>
        </p:nvSpPr>
        <p:spPr>
          <a:xfrm>
            <a:off x="6474948" y="7242632"/>
            <a:ext cx="4116786" cy="1288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35" y="0"/>
                </a:moveTo>
                <a:cubicBezTo>
                  <a:pt x="239" y="0"/>
                  <a:pt x="0" y="765"/>
                  <a:pt x="0" y="1710"/>
                </a:cubicBezTo>
                <a:lnTo>
                  <a:pt x="0" y="19890"/>
                </a:lnTo>
                <a:cubicBezTo>
                  <a:pt x="0" y="20835"/>
                  <a:pt x="239" y="21600"/>
                  <a:pt x="535" y="21600"/>
                </a:cubicBezTo>
                <a:lnTo>
                  <a:pt x="16244" y="21600"/>
                </a:lnTo>
                <a:cubicBezTo>
                  <a:pt x="16540" y="21600"/>
                  <a:pt x="16779" y="20835"/>
                  <a:pt x="16779" y="19890"/>
                </a:cubicBezTo>
                <a:lnTo>
                  <a:pt x="16779" y="14076"/>
                </a:lnTo>
                <a:lnTo>
                  <a:pt x="21600" y="11316"/>
                </a:lnTo>
                <a:lnTo>
                  <a:pt x="16779" y="8548"/>
                </a:lnTo>
                <a:lnTo>
                  <a:pt x="16779" y="1710"/>
                </a:lnTo>
                <a:cubicBezTo>
                  <a:pt x="16779" y="765"/>
                  <a:pt x="16540" y="0"/>
                  <a:pt x="16244" y="0"/>
                </a:cubicBezTo>
                <a:lnTo>
                  <a:pt x="535" y="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5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Ấn vào đây để xem chi tiết đơn hàng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tore.png"/>
          <p:cNvPicPr/>
          <p:nvPr/>
        </p:nvPicPr>
        <p:blipFill>
          <a:blip r:embed="rId2">
            <a:extLst/>
          </a:blip>
          <a:srcRect l="19196" t="0" r="3504" b="0"/>
          <a:stretch>
            <a:fillRect/>
          </a:stretch>
        </p:blipFill>
        <p:spPr>
          <a:xfrm>
            <a:off x="0" y="83708"/>
            <a:ext cx="12717289" cy="8199999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 rot="18849194">
            <a:off x="10753797" y="7170811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gradFill>
            <a:gsLst>
              <a:gs pos="0">
                <a:srgbClr val="496392"/>
              </a:gs>
              <a:gs pos="100000">
                <a:srgbClr val="A8C3DF"/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7181042" y="7940672"/>
            <a:ext cx="3408555" cy="17018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Ấn vào đây để đến trang sửa thông tin sách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8731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6"/>
          <p:cNvGrpSpPr/>
          <p:nvPr/>
        </p:nvGrpSpPr>
        <p:grpSpPr>
          <a:xfrm>
            <a:off x="430119" y="520699"/>
            <a:ext cx="6084859" cy="8724901"/>
            <a:chOff x="-126999" y="-234164"/>
            <a:chExt cx="6084858" cy="8724900"/>
          </a:xfrm>
        </p:grpSpPr>
        <p:pic>
          <p:nvPicPr>
            <p:cNvPr id="135" name="upload.png"/>
            <p:cNvPicPr/>
            <p:nvPr/>
          </p:nvPicPr>
          <p:blipFill>
            <a:blip r:embed="rId2">
              <a:extLst/>
            </a:blip>
            <a:srcRect l="24588" t="0" r="37139" b="0"/>
            <a:stretch>
              <a:fillRect/>
            </a:stretch>
          </p:blipFill>
          <p:spPr>
            <a:xfrm>
              <a:off x="0" y="0"/>
              <a:ext cx="5830859" cy="810417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4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1" y="-234165"/>
              <a:ext cx="6084860" cy="8724901"/>
            </a:xfrm>
            <a:prstGeom prst="rect">
              <a:avLst/>
            </a:prstGeom>
            <a:effectLst/>
          </p:spPr>
        </p:pic>
      </p:grpSp>
      <p:grpSp>
        <p:nvGrpSpPr>
          <p:cNvPr id="139" name="Group 139"/>
          <p:cNvGrpSpPr/>
          <p:nvPr/>
        </p:nvGrpSpPr>
        <p:grpSpPr>
          <a:xfrm>
            <a:off x="6729319" y="4683899"/>
            <a:ext cx="5753101" cy="4559301"/>
            <a:chOff x="-127000" y="-88900"/>
            <a:chExt cx="5753100" cy="4559300"/>
          </a:xfrm>
        </p:grpSpPr>
        <p:pic>
          <p:nvPicPr>
            <p:cNvPr id="138" name="ad-account.png"/>
            <p:cNvPicPr/>
            <p:nvPr/>
          </p:nvPicPr>
          <p:blipFill>
            <a:blip r:embed="rId4">
              <a:extLst/>
            </a:blip>
            <a:srcRect l="25602" t="7508" r="31923" b="20114"/>
            <a:stretch>
              <a:fillRect/>
            </a:stretch>
          </p:blipFill>
          <p:spPr>
            <a:xfrm>
              <a:off x="-1" y="0"/>
              <a:ext cx="5499102" cy="4229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7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5753100" cy="4559300"/>
            </a:xfrm>
            <a:prstGeom prst="rect">
              <a:avLst/>
            </a:prstGeom>
            <a:effectLst/>
          </p:spPr>
        </p:pic>
      </p:grpSp>
      <p:grpSp>
        <p:nvGrpSpPr>
          <p:cNvPr id="142" name="Group 142"/>
          <p:cNvGrpSpPr/>
          <p:nvPr/>
        </p:nvGrpSpPr>
        <p:grpSpPr>
          <a:xfrm>
            <a:off x="6733562" y="520700"/>
            <a:ext cx="5753101" cy="3860800"/>
            <a:chOff x="-127000" y="-88900"/>
            <a:chExt cx="5753100" cy="3860800"/>
          </a:xfrm>
        </p:grpSpPr>
        <p:pic>
          <p:nvPicPr>
            <p:cNvPr id="141" name="detail.png"/>
            <p:cNvPicPr/>
            <p:nvPr/>
          </p:nvPicPr>
          <p:blipFill>
            <a:blip r:embed="rId6">
              <a:extLst/>
            </a:blip>
            <a:srcRect l="20588" t="5938" r="17839" b="12842"/>
            <a:stretch>
              <a:fillRect/>
            </a:stretch>
          </p:blipFill>
          <p:spPr>
            <a:xfrm>
              <a:off x="-1" y="0"/>
              <a:ext cx="5499102" cy="3530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0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0" y="-88900"/>
              <a:ext cx="5753100" cy="38608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533400" y="5969000"/>
            <a:ext cx="11938000" cy="718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1200"/>
              </a:spcBef>
              <a:defRPr b="1" i="1" sz="4400">
                <a:solidFill>
                  <a:srgbClr val="87312B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b="0" i="0" sz="1800">
                <a:solidFill>
                  <a:srgbClr val="000000"/>
                </a:solidFill>
              </a:defRPr>
            </a:pPr>
            <a:r>
              <a:rPr b="1" i="1" sz="4400">
                <a:solidFill>
                  <a:srgbClr val="87312B"/>
                </a:solidFill>
              </a:rPr>
              <a:t>CÂU HỎI</a:t>
            </a:r>
          </a:p>
        </p:txBody>
      </p:sp>
      <p:sp>
        <p:nvSpPr>
          <p:cNvPr id="145" name="Shape 145"/>
          <p:cNvSpPr/>
          <p:nvPr/>
        </p:nvSpPr>
        <p:spPr>
          <a:xfrm>
            <a:off x="1270000" y="3265073"/>
            <a:ext cx="10464801" cy="1353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4400">
                <a:solidFill>
                  <a:srgbClr val="87312B"/>
                </a:solidFill>
                <a:latin typeface="+mj-lt"/>
                <a:ea typeface="+mj-ea"/>
                <a:cs typeface="+mj-cs"/>
                <a:sym typeface="Arial"/>
              </a:rPr>
              <a:t>Cám ơn thầy và các bạn đã lắng nghe</a:t>
            </a:r>
            <a:endParaRPr b="1" sz="4400">
              <a:solidFill>
                <a:srgbClr val="87312B"/>
              </a:solidFill>
              <a:latin typeface="+mj-lt"/>
              <a:ea typeface="+mj-ea"/>
              <a:cs typeface="+mj-cs"/>
              <a:sym typeface="Arial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4400">
                <a:solidFill>
                  <a:srgbClr val="87312B"/>
                </a:solidFill>
                <a:latin typeface="+mj-lt"/>
                <a:ea typeface="+mj-ea"/>
                <a:cs typeface="+mj-cs"/>
                <a:sym typeface="Arial"/>
              </a:rPr>
              <a:t>bài thuyết trình của chúng em 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B0564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0" y="342900"/>
            <a:ext cx="4114800" cy="6070600"/>
          </a:xfrm>
          <a:prstGeom prst="rect">
            <a:avLst/>
          </a:prstGeom>
        </p:spPr>
      </p:pic>
      <p:pic>
        <p:nvPicPr>
          <p:cNvPr id="52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47100" y="342900"/>
            <a:ext cx="4114800" cy="6070600"/>
          </a:xfrm>
          <a:prstGeom prst="rect">
            <a:avLst/>
          </a:prstGeom>
        </p:spPr>
      </p:pic>
      <p:pic>
        <p:nvPicPr>
          <p:cNvPr id="53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2900" y="342900"/>
            <a:ext cx="4114801" cy="6070600"/>
          </a:xfrm>
          <a:prstGeom prst="rect">
            <a:avLst/>
          </a:prstGeom>
        </p:spPr>
      </p:pic>
      <p:sp>
        <p:nvSpPr>
          <p:cNvPr id="54" name="Shape 54"/>
          <p:cNvSpPr/>
          <p:nvPr>
            <p:ph type="body" idx="1"/>
          </p:nvPr>
        </p:nvSpPr>
        <p:spPr>
          <a:xfrm>
            <a:off x="647700" y="7372530"/>
            <a:ext cx="11709400" cy="1885770"/>
          </a:xfrm>
          <a:prstGeom prst="rect">
            <a:avLst/>
          </a:prstGeom>
        </p:spPr>
        <p:txBody>
          <a:bodyPr/>
          <a:lstStyle/>
          <a:p>
            <a:pPr lvl="0" defTabSz="549148">
              <a:defRPr i="0" sz="1800">
                <a:solidFill>
                  <a:srgbClr val="000000"/>
                </a:solidFill>
              </a:defRPr>
            </a:pPr>
            <a:r>
              <a:rPr i="1" sz="2256">
                <a:solidFill>
                  <a:srgbClr val="FFFFFF"/>
                </a:solidFill>
              </a:rPr>
              <a:t>Window</a:t>
            </a:r>
            <a:endParaRPr i="1" sz="2256">
              <a:solidFill>
                <a:srgbClr val="FFFFFF"/>
              </a:solidFill>
            </a:endParaRPr>
          </a:p>
          <a:p>
            <a:pPr lvl="0" defTabSz="549148">
              <a:defRPr i="0" sz="1800">
                <a:solidFill>
                  <a:srgbClr val="000000"/>
                </a:solidFill>
              </a:defRPr>
            </a:pPr>
            <a:r>
              <a:rPr i="1" sz="2256">
                <a:solidFill>
                  <a:srgbClr val="FFFFFF"/>
                </a:solidFill>
              </a:rPr>
              <a:t>Apache</a:t>
            </a:r>
            <a:endParaRPr i="1" sz="2256">
              <a:solidFill>
                <a:srgbClr val="FFFFFF"/>
              </a:solidFill>
            </a:endParaRPr>
          </a:p>
          <a:p>
            <a:pPr lvl="0" defTabSz="549148">
              <a:defRPr i="0" sz="1800">
                <a:solidFill>
                  <a:srgbClr val="000000"/>
                </a:solidFill>
              </a:defRPr>
            </a:pPr>
            <a:r>
              <a:rPr i="1" sz="2256">
                <a:solidFill>
                  <a:srgbClr val="FFFFFF"/>
                </a:solidFill>
              </a:rPr>
              <a:t>MySQL</a:t>
            </a:r>
            <a:endParaRPr i="1" sz="2256">
              <a:solidFill>
                <a:srgbClr val="FFFFFF"/>
              </a:solidFill>
            </a:endParaRPr>
          </a:p>
          <a:p>
            <a:pPr lvl="0" defTabSz="549148">
              <a:defRPr i="0" sz="1800">
                <a:solidFill>
                  <a:srgbClr val="000000"/>
                </a:solidFill>
              </a:defRPr>
            </a:pPr>
            <a:r>
              <a:rPr i="1" sz="2256">
                <a:solidFill>
                  <a:srgbClr val="FFFFFF"/>
                </a:solidFill>
              </a:rPr>
              <a:t>PHP</a:t>
            </a:r>
            <a:endParaRPr i="1" sz="2256">
              <a:solidFill>
                <a:srgbClr val="FFFFFF"/>
              </a:solidFill>
            </a:endParaRPr>
          </a:p>
          <a:p>
            <a:pPr lvl="0" defTabSz="549148">
              <a:defRPr i="0" sz="1800">
                <a:solidFill>
                  <a:srgbClr val="000000"/>
                </a:solidFill>
              </a:defRPr>
            </a:pPr>
            <a:r>
              <a:rPr i="1" sz="2256">
                <a:solidFill>
                  <a:srgbClr val="FFFFFF"/>
                </a:solidFill>
              </a:rPr>
              <a:t>GitHub</a:t>
            </a:r>
          </a:p>
        </p:txBody>
      </p:sp>
      <p:sp>
        <p:nvSpPr>
          <p:cNvPr id="55" name="Shape 55"/>
          <p:cNvSpPr/>
          <p:nvPr>
            <p:ph type="title"/>
          </p:nvPr>
        </p:nvSpPr>
        <p:spPr>
          <a:xfrm>
            <a:off x="508000" y="6425902"/>
            <a:ext cx="11988800" cy="1001964"/>
          </a:xfrm>
          <a:prstGeom prst="rect">
            <a:avLst/>
          </a:prstGeom>
        </p:spPr>
        <p:txBody>
          <a:bodyPr/>
          <a:lstStyle>
            <a:lvl1pPr defTabSz="531622">
              <a:spcBef>
                <a:spcPts val="1400"/>
              </a:spcBef>
              <a:defRPr b="1" sz="6370">
                <a:solidFill>
                  <a:srgbClr val="E7CA7C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370">
                <a:solidFill>
                  <a:srgbClr val="E7CA7C"/>
                </a:solidFill>
              </a:rPr>
              <a:t>WAMP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0564E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B0564E"/>
                </a:solidFill>
              </a:rPr>
              <a:t>Giới thiệu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0" indent="0">
              <a:buClr>
                <a:srgbClr val="314975"/>
              </a:buClr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Slide này gồm 3 phần:</a:t>
            </a:r>
            <a:endParaRPr sz="3600">
              <a:solidFill>
                <a:srgbClr val="414141"/>
              </a:solidFill>
            </a:endParaRPr>
          </a:p>
          <a:p>
            <a:pPr lvl="1" marL="698500" indent="-228600">
              <a:buClr>
                <a:srgbClr val="314975"/>
              </a:buClr>
              <a:buSzPct val="100000"/>
              <a:buAutoNum type="romanUcPeriod" startAt="1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Giới thiệu về </a:t>
            </a:r>
            <a:r>
              <a:rPr i="1" sz="3600">
                <a:solidFill>
                  <a:srgbClr val="414141"/>
                </a:solidFill>
              </a:rPr>
              <a:t>database</a:t>
            </a:r>
            <a:endParaRPr sz="3600">
              <a:solidFill>
                <a:srgbClr val="414141"/>
              </a:solidFill>
            </a:endParaRPr>
          </a:p>
          <a:p>
            <a:pPr lvl="1" marL="698500" indent="-228600">
              <a:buClr>
                <a:srgbClr val="314975"/>
              </a:buClr>
              <a:buSzPct val="100000"/>
              <a:buAutoNum type="romanUcPeriod" startAt="1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Về phía </a:t>
            </a:r>
            <a:r>
              <a:rPr i="1" sz="3600">
                <a:solidFill>
                  <a:srgbClr val="414141"/>
                </a:solidFill>
              </a:rPr>
              <a:t>khách hàng</a:t>
            </a:r>
            <a:endParaRPr i="1" sz="3600">
              <a:solidFill>
                <a:srgbClr val="414141"/>
              </a:solidFill>
            </a:endParaRPr>
          </a:p>
          <a:p>
            <a:pPr lvl="1" marL="698500" indent="-228600">
              <a:buClr>
                <a:srgbClr val="314975"/>
              </a:buClr>
              <a:buSzPct val="100000"/>
              <a:buAutoNum type="romanUcPeriod" startAt="1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Về phía </a:t>
            </a:r>
            <a:r>
              <a:rPr i="1" sz="3600">
                <a:solidFill>
                  <a:srgbClr val="414141"/>
                </a:solidFill>
              </a:rPr>
              <a:t>administrator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SzPct val="100000"/>
              <a:buAutoNum type="romanUcPeriod" startAt="1"/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7000"/>
              <a:t>Về database</a:t>
            </a:r>
          </a:p>
        </p:txBody>
      </p:sp>
      <p:sp>
        <p:nvSpPr>
          <p:cNvPr id="61" name="Shape 61"/>
          <p:cNvSpPr/>
          <p:nvPr/>
        </p:nvSpPr>
        <p:spPr>
          <a:xfrm>
            <a:off x="4329633" y="2943480"/>
            <a:ext cx="4345534" cy="1270001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6C7C4E"/>
              </a:gs>
              <a:gs pos="100000">
                <a:srgbClr val="C5D0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4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Cơ sở dữ liệu</a:t>
            </a:r>
          </a:p>
        </p:txBody>
      </p:sp>
      <p:sp>
        <p:nvSpPr>
          <p:cNvPr id="62" name="Shape 62"/>
          <p:cNvSpPr/>
          <p:nvPr/>
        </p:nvSpPr>
        <p:spPr>
          <a:xfrm flipH="1" rot="5402607">
            <a:off x="5542516" y="3507668"/>
            <a:ext cx="1919777" cy="3409861"/>
          </a:xfrm>
          <a:prstGeom prst="rightArrow">
            <a:avLst>
              <a:gd name="adj1" fmla="val 46063"/>
              <a:gd name="adj2" fmla="val 50311"/>
            </a:avLst>
          </a:prstGeom>
          <a:gradFill>
            <a:gsLst>
              <a:gs pos="0">
                <a:srgbClr val="89847F">
                  <a:alpha val="2566"/>
                </a:srgbClr>
              </a:gs>
              <a:gs pos="100000">
                <a:srgbClr val="89847F">
                  <a:alpha val="51335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63" name="Shape 63"/>
          <p:cNvSpPr/>
          <p:nvPr/>
        </p:nvSpPr>
        <p:spPr>
          <a:xfrm>
            <a:off x="1266954" y="6515610"/>
            <a:ext cx="2068845" cy="1763202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438F8B"/>
              </a:gs>
              <a:gs pos="100000">
                <a:srgbClr val="9ED4B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Thông tin sách</a:t>
            </a:r>
          </a:p>
        </p:txBody>
      </p:sp>
      <p:sp>
        <p:nvSpPr>
          <p:cNvPr id="64" name="Shape 64"/>
          <p:cNvSpPr/>
          <p:nvPr/>
        </p:nvSpPr>
        <p:spPr>
          <a:xfrm>
            <a:off x="9480409" y="6515610"/>
            <a:ext cx="2068846" cy="1763202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438F8B"/>
              </a:gs>
              <a:gs pos="100000">
                <a:srgbClr val="9ED4B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Thông tin bán hàng  </a:t>
            </a:r>
          </a:p>
        </p:txBody>
      </p:sp>
      <p:sp>
        <p:nvSpPr>
          <p:cNvPr id="65" name="Shape 65"/>
          <p:cNvSpPr/>
          <p:nvPr/>
        </p:nvSpPr>
        <p:spPr>
          <a:xfrm>
            <a:off x="6534052" y="6515610"/>
            <a:ext cx="2068846" cy="1763202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438F8B"/>
              </a:gs>
              <a:gs pos="100000">
                <a:srgbClr val="9ED4B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Thông tin mua hàng</a:t>
            </a:r>
          </a:p>
        </p:txBody>
      </p:sp>
      <p:sp>
        <p:nvSpPr>
          <p:cNvPr id="66" name="Shape 66"/>
          <p:cNvSpPr/>
          <p:nvPr/>
        </p:nvSpPr>
        <p:spPr>
          <a:xfrm>
            <a:off x="3814419" y="6515610"/>
            <a:ext cx="2068845" cy="1763202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438F8B"/>
              </a:gs>
              <a:gs pos="100000">
                <a:srgbClr val="9ED4B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Thông tin khách hàng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body" idx="4294967295"/>
          </p:nvPr>
        </p:nvSpPr>
        <p:spPr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  <a:defRPr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14141"/>
                </a:solidFill>
              </a:rPr>
              <a:t>Bảng thực thể quan hệ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314975"/>
                </a:solidFill>
              </a:rPr>
              <a:t>II. Người dùng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lvl="0" marL="0" indent="0">
              <a:buSzTx/>
              <a:buNone/>
              <a:defRPr sz="1800"/>
            </a:pPr>
            <a:r>
              <a:rPr sz="3600"/>
              <a:t>Người dùng có thể thực hiện 2 chức năng sau trên trang web: </a:t>
            </a:r>
            <a:endParaRPr sz="3600"/>
          </a:p>
          <a:p>
            <a:pPr lvl="1">
              <a:buClrTx/>
              <a:buSzPct val="75000"/>
              <a:buFontTx/>
              <a:buChar char="•"/>
              <a:defRPr sz="1800"/>
            </a:pPr>
            <a:r>
              <a:rPr sz="3600"/>
              <a:t>Tìm kiếm thông tin về sách rồi đặt hàng</a:t>
            </a:r>
            <a:endParaRPr sz="3600"/>
          </a:p>
          <a:p>
            <a:pPr lvl="1">
              <a:buClrTx/>
              <a:buSzPct val="75000"/>
              <a:buFontTx/>
              <a:buChar char="•"/>
              <a:defRPr sz="1800"/>
            </a:pPr>
            <a:r>
              <a:rPr sz="3600"/>
              <a:t>Quản lý thông tin tài khoản và thông tin giao dịch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2036778" y="1134746"/>
            <a:ext cx="1241519" cy="1"/>
          </a:xfrm>
          <a:prstGeom prst="line">
            <a:avLst/>
          </a:prstGeom>
          <a:ln w="38100" cap="rnd">
            <a:solidFill>
              <a:srgbClr val="414141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74" name="Shape 74"/>
          <p:cNvSpPr/>
          <p:nvPr/>
        </p:nvSpPr>
        <p:spPr>
          <a:xfrm>
            <a:off x="2870753" y="317027"/>
            <a:ext cx="9363984" cy="7602796"/>
          </a:xfrm>
          <a:prstGeom prst="roundRect">
            <a:avLst>
              <a:gd name="adj" fmla="val 12144"/>
            </a:avLst>
          </a:prstGeom>
          <a:solidFill>
            <a:srgbClr val="F3BCA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75" name="Shape 75"/>
          <p:cNvSpPr/>
          <p:nvPr/>
        </p:nvSpPr>
        <p:spPr>
          <a:xfrm>
            <a:off x="5584796" y="564722"/>
            <a:ext cx="373513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Trang web mua bán sách</a:t>
            </a:r>
          </a:p>
        </p:txBody>
      </p:sp>
      <p:sp>
        <p:nvSpPr>
          <p:cNvPr id="76" name="Shape 76"/>
          <p:cNvSpPr/>
          <p:nvPr/>
        </p:nvSpPr>
        <p:spPr>
          <a:xfrm>
            <a:off x="8346281" y="6230532"/>
            <a:ext cx="3100616" cy="1270001"/>
          </a:xfrm>
          <a:prstGeom prst="roundRect">
            <a:avLst>
              <a:gd name="adj" fmla="val 15000"/>
            </a:avLst>
          </a:prstGeom>
          <a:solidFill>
            <a:srgbClr val="A0AA69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Sửa thông tin tài khoản</a:t>
            </a:r>
          </a:p>
        </p:txBody>
      </p:sp>
      <p:sp>
        <p:nvSpPr>
          <p:cNvPr id="77" name="Shape 77"/>
          <p:cNvSpPr/>
          <p:nvPr/>
        </p:nvSpPr>
        <p:spPr>
          <a:xfrm>
            <a:off x="8592392" y="4855926"/>
            <a:ext cx="2608395" cy="928820"/>
          </a:xfrm>
          <a:prstGeom prst="roundRect">
            <a:avLst>
              <a:gd name="adj" fmla="val 20510"/>
            </a:avLst>
          </a:prstGeom>
          <a:solidFill>
            <a:srgbClr val="A0AA69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Đơn hàng của tôi</a:t>
            </a:r>
          </a:p>
        </p:txBody>
      </p:sp>
      <p:sp>
        <p:nvSpPr>
          <p:cNvPr id="78" name="Shape 78"/>
          <p:cNvSpPr/>
          <p:nvPr/>
        </p:nvSpPr>
        <p:spPr>
          <a:xfrm>
            <a:off x="1352113" y="2514836"/>
            <a:ext cx="1001282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79" name="Shape 79"/>
          <p:cNvSpPr/>
          <p:nvPr/>
        </p:nvSpPr>
        <p:spPr>
          <a:xfrm>
            <a:off x="8155979" y="2514836"/>
            <a:ext cx="1001282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80" name="Shape 80"/>
          <p:cNvSpPr/>
          <p:nvPr/>
        </p:nvSpPr>
        <p:spPr>
          <a:xfrm>
            <a:off x="5777461" y="2514836"/>
            <a:ext cx="1001282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81" name="Shape 81"/>
          <p:cNvSpPr/>
          <p:nvPr/>
        </p:nvSpPr>
        <p:spPr>
          <a:xfrm>
            <a:off x="3249967" y="2514836"/>
            <a:ext cx="1001282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82" name="Shape 82"/>
          <p:cNvSpPr/>
          <p:nvPr/>
        </p:nvSpPr>
        <p:spPr>
          <a:xfrm>
            <a:off x="2209782" y="2034561"/>
            <a:ext cx="1270001" cy="952845"/>
          </a:xfrm>
          <a:prstGeom prst="roundRect">
            <a:avLst>
              <a:gd name="adj" fmla="val 19993"/>
            </a:avLst>
          </a:prstGeom>
          <a:solidFill>
            <a:srgbClr val="FFFFFF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14141"/>
                </a:solidFill>
              </a:rPr>
              <a:t>login</a:t>
            </a:r>
          </a:p>
        </p:txBody>
      </p:sp>
      <p:sp>
        <p:nvSpPr>
          <p:cNvPr id="83" name="Shape 83"/>
          <p:cNvSpPr/>
          <p:nvPr/>
        </p:nvSpPr>
        <p:spPr>
          <a:xfrm>
            <a:off x="4054045" y="2044764"/>
            <a:ext cx="1982022" cy="940145"/>
          </a:xfrm>
          <a:prstGeom prst="roundRect">
            <a:avLst>
              <a:gd name="adj" fmla="val 20263"/>
            </a:avLst>
          </a:prstGeom>
          <a:solidFill>
            <a:srgbClr val="FFFFFF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14141"/>
                </a:solidFill>
              </a:rPr>
              <a:t>trang chủ</a:t>
            </a:r>
          </a:p>
        </p:txBody>
      </p:sp>
      <p:sp>
        <p:nvSpPr>
          <p:cNvPr id="84" name="Shape 84"/>
          <p:cNvSpPr/>
          <p:nvPr/>
        </p:nvSpPr>
        <p:spPr>
          <a:xfrm>
            <a:off x="6461353" y="2044764"/>
            <a:ext cx="1982022" cy="940145"/>
          </a:xfrm>
          <a:prstGeom prst="roundRect">
            <a:avLst>
              <a:gd name="adj" fmla="val 20263"/>
            </a:avLst>
          </a:prstGeom>
          <a:solidFill>
            <a:srgbClr val="FFFFFF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14141"/>
                </a:solidFill>
              </a:rPr>
              <a:t>thể loại</a:t>
            </a:r>
          </a:p>
        </p:txBody>
      </p:sp>
      <p:sp>
        <p:nvSpPr>
          <p:cNvPr id="85" name="Shape 85"/>
          <p:cNvSpPr/>
          <p:nvPr/>
        </p:nvSpPr>
        <p:spPr>
          <a:xfrm>
            <a:off x="7970866" y="3961945"/>
            <a:ext cx="788804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86" name="Shape 86"/>
          <p:cNvSpPr/>
          <p:nvPr/>
        </p:nvSpPr>
        <p:spPr>
          <a:xfrm>
            <a:off x="7609487" y="6865532"/>
            <a:ext cx="725304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87" name="Shape 87"/>
          <p:cNvSpPr/>
          <p:nvPr/>
        </p:nvSpPr>
        <p:spPr>
          <a:xfrm>
            <a:off x="7081626" y="5318646"/>
            <a:ext cx="1527025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88" name="Shape 88"/>
          <p:cNvSpPr/>
          <p:nvPr/>
        </p:nvSpPr>
        <p:spPr>
          <a:xfrm flipV="1">
            <a:off x="7972973" y="3970085"/>
            <a:ext cx="1" cy="1361248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89" name="Shape 89"/>
          <p:cNvSpPr/>
          <p:nvPr/>
        </p:nvSpPr>
        <p:spPr>
          <a:xfrm flipV="1">
            <a:off x="7608304" y="5306001"/>
            <a:ext cx="6549" cy="152701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90" name="Shape 90"/>
          <p:cNvSpPr/>
          <p:nvPr/>
        </p:nvSpPr>
        <p:spPr>
          <a:xfrm>
            <a:off x="9515686" y="2654951"/>
            <a:ext cx="1" cy="122188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91" name="Shape 91"/>
          <p:cNvSpPr/>
          <p:nvPr/>
        </p:nvSpPr>
        <p:spPr>
          <a:xfrm>
            <a:off x="8667311" y="2048249"/>
            <a:ext cx="3201451" cy="940145"/>
          </a:xfrm>
          <a:prstGeom prst="roundRect">
            <a:avLst>
              <a:gd name="adj" fmla="val 20263"/>
            </a:avLst>
          </a:prstGeom>
          <a:solidFill>
            <a:srgbClr val="FFFFFF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414141"/>
                </a:solidFill>
              </a:rPr>
              <a:t>thông tin sách</a:t>
            </a:r>
          </a:p>
        </p:txBody>
      </p:sp>
      <p:sp>
        <p:nvSpPr>
          <p:cNvPr id="92" name="Shape 92"/>
          <p:cNvSpPr/>
          <p:nvPr/>
        </p:nvSpPr>
        <p:spPr>
          <a:xfrm>
            <a:off x="10463456" y="3962777"/>
            <a:ext cx="1191327" cy="1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93" name="Shape 93"/>
          <p:cNvSpPr/>
          <p:nvPr/>
        </p:nvSpPr>
        <p:spPr>
          <a:xfrm>
            <a:off x="8524675" y="3520508"/>
            <a:ext cx="1982023" cy="889632"/>
          </a:xfrm>
          <a:prstGeom prst="roundRect">
            <a:avLst>
              <a:gd name="adj" fmla="val 21413"/>
            </a:avLst>
          </a:prstGeom>
          <a:solidFill>
            <a:srgbClr val="A0AA69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giỏ hàng</a:t>
            </a:r>
          </a:p>
        </p:txBody>
      </p:sp>
      <p:sp>
        <p:nvSpPr>
          <p:cNvPr id="94" name="Shape 94"/>
          <p:cNvSpPr/>
          <p:nvPr/>
        </p:nvSpPr>
        <p:spPr>
          <a:xfrm>
            <a:off x="11530201" y="3409114"/>
            <a:ext cx="1295401" cy="902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B18C61"/>
              </a:gs>
              <a:gs pos="100000">
                <a:srgbClr val="E7CA7C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14141"/>
                </a:solidFill>
              </a:rPr>
              <a:t>thành công</a:t>
            </a:r>
          </a:p>
        </p:txBody>
      </p:sp>
      <p:sp>
        <p:nvSpPr>
          <p:cNvPr id="95" name="Shape 95"/>
          <p:cNvSpPr/>
          <p:nvPr/>
        </p:nvSpPr>
        <p:spPr>
          <a:xfrm>
            <a:off x="1591928" y="8540123"/>
            <a:ext cx="2131219" cy="447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cần đăng nhập</a:t>
            </a:r>
          </a:p>
        </p:txBody>
      </p:sp>
      <p:sp>
        <p:nvSpPr>
          <p:cNvPr id="96" name="Shape 96"/>
          <p:cNvSpPr/>
          <p:nvPr/>
        </p:nvSpPr>
        <p:spPr>
          <a:xfrm>
            <a:off x="1593384" y="9041227"/>
            <a:ext cx="3046363" cy="447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414141"/>
                </a:solidFill>
              </a:rPr>
              <a:t>không cần đăng nhập</a:t>
            </a:r>
          </a:p>
        </p:txBody>
      </p:sp>
      <p:sp>
        <p:nvSpPr>
          <p:cNvPr id="97" name="Shape 97"/>
          <p:cNvSpPr/>
          <p:nvPr/>
        </p:nvSpPr>
        <p:spPr>
          <a:xfrm flipH="1" flipV="1">
            <a:off x="3890072" y="2514295"/>
            <a:ext cx="1" cy="2284754"/>
          </a:xfrm>
          <a:prstGeom prst="line">
            <a:avLst/>
          </a:prstGeom>
          <a:ln w="25400">
            <a:solidFill>
              <a:srgbClr val="414141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98" name="Shape 98"/>
          <p:cNvSpPr/>
          <p:nvPr/>
        </p:nvSpPr>
        <p:spPr>
          <a:xfrm>
            <a:off x="3457831" y="4766257"/>
            <a:ext cx="3627166" cy="1104779"/>
          </a:xfrm>
          <a:prstGeom prst="roundRect">
            <a:avLst>
              <a:gd name="adj" fmla="val 17243"/>
            </a:avLst>
          </a:prstGeom>
          <a:solidFill>
            <a:srgbClr val="A0AA69"/>
          </a:solidFill>
          <a:ln w="12700">
            <a:solidFill>
              <a:srgbClr val="66635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tài khoản cá nhân</a:t>
            </a:r>
          </a:p>
        </p:txBody>
      </p:sp>
      <p:sp>
        <p:nvSpPr>
          <p:cNvPr id="99" name="Shape 99"/>
          <p:cNvSpPr/>
          <p:nvPr/>
        </p:nvSpPr>
        <p:spPr>
          <a:xfrm>
            <a:off x="1104222" y="8644363"/>
            <a:ext cx="252875" cy="238750"/>
          </a:xfrm>
          <a:prstGeom prst="rect">
            <a:avLst/>
          </a:prstGeom>
          <a:solidFill>
            <a:srgbClr val="A0AA69"/>
          </a:solidFill>
          <a:ln w="25400">
            <a:solidFill>
              <a:srgbClr val="66635F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</a:p>
        </p:txBody>
      </p:sp>
      <p:sp>
        <p:nvSpPr>
          <p:cNvPr id="100" name="Shape 100"/>
          <p:cNvSpPr/>
          <p:nvPr/>
        </p:nvSpPr>
        <p:spPr>
          <a:xfrm>
            <a:off x="1104222" y="9145466"/>
            <a:ext cx="252875" cy="238750"/>
          </a:xfrm>
          <a:prstGeom prst="rect">
            <a:avLst/>
          </a:prstGeom>
          <a:ln w="25400">
            <a:solidFill>
              <a:srgbClr val="66635F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200"/>
            </a:pPr>
          </a:p>
        </p:txBody>
      </p:sp>
      <p:sp>
        <p:nvSpPr>
          <p:cNvPr id="101" name="Shape 101"/>
          <p:cNvSpPr/>
          <p:nvPr/>
        </p:nvSpPr>
        <p:spPr>
          <a:xfrm>
            <a:off x="237824" y="2150764"/>
            <a:ext cx="1191327" cy="72043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User</a:t>
            </a:r>
          </a:p>
        </p:txBody>
      </p:sp>
      <p:sp>
        <p:nvSpPr>
          <p:cNvPr id="102" name="Shape 102"/>
          <p:cNvSpPr/>
          <p:nvPr/>
        </p:nvSpPr>
        <p:spPr>
          <a:xfrm>
            <a:off x="9615425" y="3085480"/>
            <a:ext cx="1001282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14141"/>
                </a:solidFill>
              </a:rPr>
              <a:t>đặt hàng</a:t>
            </a:r>
          </a:p>
        </p:txBody>
      </p:sp>
      <p:sp>
        <p:nvSpPr>
          <p:cNvPr id="103" name="Shape 103"/>
          <p:cNvSpPr/>
          <p:nvPr/>
        </p:nvSpPr>
        <p:spPr>
          <a:xfrm>
            <a:off x="10520984" y="3967528"/>
            <a:ext cx="1076271" cy="360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14141"/>
                </a:solidFill>
              </a:rPr>
              <a:t>xác nhận</a:t>
            </a:r>
          </a:p>
        </p:txBody>
      </p:sp>
      <p:sp>
        <p:nvSpPr>
          <p:cNvPr id="104" name="Shape 104"/>
          <p:cNvSpPr/>
          <p:nvPr/>
        </p:nvSpPr>
        <p:spPr>
          <a:xfrm>
            <a:off x="2020322" y="746658"/>
            <a:ext cx="1076272" cy="36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8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414141"/>
                </a:solidFill>
              </a:rPr>
              <a:t>kết nối</a:t>
            </a:r>
          </a:p>
        </p:txBody>
      </p:sp>
      <p:sp>
        <p:nvSpPr>
          <p:cNvPr id="105" name="Shape 105"/>
          <p:cNvSpPr/>
          <p:nvPr/>
        </p:nvSpPr>
        <p:spPr>
          <a:xfrm>
            <a:off x="46893" y="523806"/>
            <a:ext cx="2177926" cy="122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89847F">
                  <a:alpha val="5000"/>
                </a:srgbClr>
              </a:gs>
              <a:gs pos="100000">
                <a:srgbClr val="89847F"/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414141"/>
                </a:solidFill>
              </a:rPr>
              <a:t>Database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8731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dangky.png"/>
          <p:cNvPicPr/>
          <p:nvPr/>
        </p:nvPicPr>
        <p:blipFill>
          <a:blip r:embed="rId2">
            <a:extLst/>
          </a:blip>
          <a:srcRect l="1936" t="0" r="38210" b="0"/>
          <a:stretch>
            <a:fillRect/>
          </a:stretch>
        </p:blipFill>
        <p:spPr>
          <a:xfrm>
            <a:off x="6335943" y="1614273"/>
            <a:ext cx="6272321" cy="620304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  <p:pic>
        <p:nvPicPr>
          <p:cNvPr id="108" name="login.png"/>
          <p:cNvPicPr/>
          <p:nvPr/>
        </p:nvPicPr>
        <p:blipFill>
          <a:blip r:embed="rId3">
            <a:extLst/>
          </a:blip>
          <a:srcRect l="4218" t="0" r="51816" b="0"/>
          <a:stretch>
            <a:fillRect/>
          </a:stretch>
        </p:blipFill>
        <p:spPr>
          <a:xfrm>
            <a:off x="552186" y="1188019"/>
            <a:ext cx="5327879" cy="737756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90500" dist="101600" dir="5400000">
              <a:srgbClr val="000000">
                <a:alpha val="40000"/>
              </a:srgbClr>
            </a:outerShdw>
          </a:effectLst>
        </p:spPr>
      </p:pic>
      <p:sp>
        <p:nvSpPr>
          <p:cNvPr id="109" name="Shape 109"/>
          <p:cNvSpPr/>
          <p:nvPr/>
        </p:nvSpPr>
        <p:spPr>
          <a:xfrm>
            <a:off x="8349923" y="326794"/>
            <a:ext cx="3545177" cy="1857899"/>
          </a:xfrm>
          <a:prstGeom prst="wedgeEllipseCallout">
            <a:avLst>
              <a:gd name="adj1" fmla="val -28631"/>
              <a:gd name="adj2" fmla="val 78940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8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rPr>
              <a:t>Nhập thông tin sai/ thiếu sẽ phải nhập lại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8731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trangchu.png"/>
          <p:cNvPicPr/>
          <p:nvPr/>
        </p:nvPicPr>
        <p:blipFill>
          <a:blip r:embed="rId2">
            <a:extLst/>
          </a:blip>
          <a:srcRect l="3453" t="0" r="6476" b="0"/>
          <a:stretch>
            <a:fillRect/>
          </a:stretch>
        </p:blipFill>
        <p:spPr>
          <a:xfrm>
            <a:off x="112117" y="710613"/>
            <a:ext cx="12780701" cy="7977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Arial"/>
        <a:ea typeface="Arial"/>
        <a:cs typeface="Arial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Arial"/>
        <a:ea typeface="Arial"/>
        <a:cs typeface="Arial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